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21945600" cx="32918400"/>
  <p:notesSz cx="6858000" cy="9144000"/>
  <p:embeddedFontLst>
    <p:embeddedFont>
      <p:font typeface="Book Antiqua"/>
      <p:regular r:id="rId7"/>
      <p:bold r:id="rId8"/>
      <p:italic r:id="rId9"/>
      <p:boldItalic r:id="rId10"/>
    </p:embeddedFont>
    <p:embeddedFont>
      <p:font typeface="Arial Black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  <p:ext uri="GoogleSlidesCustomDataVersion2">
      <go:slidesCustomData xmlns:go="http://customooxmlschemas.google.com/" r:id="rId12" roundtripDataSignature="AMtx7mjqnor1u4KftBj4Vu7mqCaVL7aQ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912" orient="horz"/>
        <p:guide pos="10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BookAntiqu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BookAntiqua-regular.fntdata"/><Relationship Id="rId8" Type="http://schemas.openxmlformats.org/officeDocument/2006/relationships/font" Target="fonts/BookAntiqua-bold.fntdata"/><Relationship Id="rId11" Type="http://schemas.openxmlformats.org/officeDocument/2006/relationships/font" Target="fonts/ArialBlack-regular.fntdata"/><Relationship Id="rId10" Type="http://schemas.openxmlformats.org/officeDocument/2006/relationships/font" Target="fonts/BookAntiqua-boldItalic.fntdata"/><Relationship Id="rId12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468880" y="6817361"/>
            <a:ext cx="27980640" cy="470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937760" y="12435840"/>
            <a:ext cx="23042880" cy="560832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88888"/>
              </a:buClr>
              <a:buSzPts val="110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rgbClr val="888888"/>
              </a:buClr>
              <a:buSzPts val="8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9217660" y="-2451094"/>
            <a:ext cx="14483081" cy="2962656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18206720" y="6537963"/>
            <a:ext cx="18724880" cy="7406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3119120" y="-594357"/>
            <a:ext cx="18724880" cy="2167128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645920" y="5120645"/>
            <a:ext cx="29626560" cy="1448308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600324" y="14102081"/>
            <a:ext cx="27980640" cy="43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0"/>
              <a:buFont typeface="Calibri"/>
              <a:buNone/>
              <a:defRPr b="1" sz="137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600324" y="9301485"/>
            <a:ext cx="27980640" cy="480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56750" lIns="313500" spcFirstLastPara="1" rIns="313500" wrap="square" tIns="1567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None/>
              <a:defRPr sz="69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200"/>
              <a:buNone/>
              <a:defRPr sz="6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500"/>
              <a:buNone/>
              <a:defRPr sz="5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645920" y="5120645"/>
            <a:ext cx="14538960" cy="1448308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49300" lvl="1" marL="9144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Char char="–"/>
              <a:defRPr sz="8200"/>
            </a:lvl2pPr>
            <a:lvl3pPr indent="-666750" lvl="2" marL="1371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3pPr>
            <a:lvl4pPr indent="-622300" lvl="3" marL="18288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–"/>
              <a:defRPr sz="6200"/>
            </a:lvl4pPr>
            <a:lvl5pPr indent="-622300" lvl="4" marL="22860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»"/>
              <a:defRPr sz="6200"/>
            </a:lvl5pPr>
            <a:lvl6pPr indent="-622300" lvl="5" marL="27432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6pPr>
            <a:lvl7pPr indent="-622300" lvl="6" marL="32004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7pPr>
            <a:lvl8pPr indent="-622300" lvl="7" marL="3657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8pPr>
            <a:lvl9pPr indent="-622300" lvl="8" marL="41148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16733520" y="5120645"/>
            <a:ext cx="14538960" cy="1448308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49300" lvl="1" marL="9144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Char char="–"/>
              <a:defRPr sz="8200"/>
            </a:lvl2pPr>
            <a:lvl3pPr indent="-666750" lvl="2" marL="1371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3pPr>
            <a:lvl4pPr indent="-622300" lvl="3" marL="18288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–"/>
              <a:defRPr sz="6200"/>
            </a:lvl4pPr>
            <a:lvl5pPr indent="-622300" lvl="4" marL="22860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»"/>
              <a:defRPr sz="6200"/>
            </a:lvl5pPr>
            <a:lvl6pPr indent="-622300" lvl="5" marL="27432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6pPr>
            <a:lvl7pPr indent="-622300" lvl="6" marL="32004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7pPr>
            <a:lvl8pPr indent="-622300" lvl="7" marL="3657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8pPr>
            <a:lvl9pPr indent="-622300" lvl="8" marL="41148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645924" y="4912364"/>
            <a:ext cx="14544677" cy="2047239"/>
          </a:xfrm>
          <a:prstGeom prst="rect">
            <a:avLst/>
          </a:prstGeom>
          <a:noFill/>
          <a:ln>
            <a:noFill/>
          </a:ln>
        </p:spPr>
        <p:txBody>
          <a:bodyPr anchorCtr="0" anchor="b" bIns="156750" lIns="313500" spcFirstLastPara="1" rIns="313500" wrap="square" tIns="1567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None/>
              <a:defRPr b="1" sz="8200"/>
            </a:lvl1pPr>
            <a:lvl2pPr indent="-228600" lvl="1" marL="9144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None/>
              <a:defRPr b="1" sz="6900"/>
            </a:lvl2pPr>
            <a:lvl3pPr indent="-228600" lvl="2" marL="1371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6200"/>
            </a:lvl3pPr>
            <a:lvl4pPr indent="-22860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5pPr>
            <a:lvl6pPr indent="-228600" lvl="5" marL="2743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6pPr>
            <a:lvl7pPr indent="-228600" lvl="6" marL="3200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7pPr>
            <a:lvl8pPr indent="-228600" lvl="7" marL="3657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8pPr>
            <a:lvl9pPr indent="-228600" lvl="8" marL="411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1645924" y="6959603"/>
            <a:ext cx="14544677" cy="1264412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749300" lvl="0" marL="4572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8200"/>
            </a:lvl1pPr>
            <a:lvl2pPr indent="-666750" lvl="1" marL="9144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6900"/>
            </a:lvl2pPr>
            <a:lvl3pPr indent="-622300" lvl="2" marL="1371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3pPr>
            <a:lvl4pPr indent="-57785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–"/>
              <a:defRPr sz="5500"/>
            </a:lvl4pPr>
            <a:lvl5pPr indent="-57785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»"/>
              <a:defRPr sz="5500"/>
            </a:lvl5pPr>
            <a:lvl6pPr indent="-577850" lvl="5" marL="2743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6pPr>
            <a:lvl7pPr indent="-577850" lvl="6" marL="3200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7pPr>
            <a:lvl8pPr indent="-577850" lvl="7" marL="3657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8pPr>
            <a:lvl9pPr indent="-577850" lvl="8" marL="411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16722094" y="4912364"/>
            <a:ext cx="14550390" cy="2047239"/>
          </a:xfrm>
          <a:prstGeom prst="rect">
            <a:avLst/>
          </a:prstGeom>
          <a:noFill/>
          <a:ln>
            <a:noFill/>
          </a:ln>
        </p:spPr>
        <p:txBody>
          <a:bodyPr anchorCtr="0" anchor="b" bIns="156750" lIns="313500" spcFirstLastPara="1" rIns="313500" wrap="square" tIns="1567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None/>
              <a:defRPr b="1" sz="8200"/>
            </a:lvl1pPr>
            <a:lvl2pPr indent="-228600" lvl="1" marL="9144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None/>
              <a:defRPr b="1" sz="6900"/>
            </a:lvl2pPr>
            <a:lvl3pPr indent="-228600" lvl="2" marL="1371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6200"/>
            </a:lvl3pPr>
            <a:lvl4pPr indent="-22860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5pPr>
            <a:lvl6pPr indent="-228600" lvl="5" marL="2743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6pPr>
            <a:lvl7pPr indent="-228600" lvl="6" marL="3200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7pPr>
            <a:lvl8pPr indent="-228600" lvl="7" marL="3657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8pPr>
            <a:lvl9pPr indent="-228600" lvl="8" marL="411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16722094" y="6959603"/>
            <a:ext cx="14550390" cy="1264412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749300" lvl="0" marL="4572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8200"/>
            </a:lvl1pPr>
            <a:lvl2pPr indent="-666750" lvl="1" marL="9144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6900"/>
            </a:lvl2pPr>
            <a:lvl3pPr indent="-622300" lvl="2" marL="1371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Char char="•"/>
              <a:defRPr sz="6200"/>
            </a:lvl3pPr>
            <a:lvl4pPr indent="-57785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–"/>
              <a:defRPr sz="5500"/>
            </a:lvl4pPr>
            <a:lvl5pPr indent="-57785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»"/>
              <a:defRPr sz="5500"/>
            </a:lvl5pPr>
            <a:lvl6pPr indent="-577850" lvl="5" marL="2743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6pPr>
            <a:lvl7pPr indent="-577850" lvl="6" marL="3200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7pPr>
            <a:lvl8pPr indent="-577850" lvl="7" marL="3657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8pPr>
            <a:lvl9pPr indent="-577850" lvl="8" marL="411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645928" y="873760"/>
            <a:ext cx="10829927" cy="3718560"/>
          </a:xfrm>
          <a:prstGeom prst="rect">
            <a:avLst/>
          </a:prstGeom>
          <a:noFill/>
          <a:ln>
            <a:noFill/>
          </a:ln>
        </p:spPr>
        <p:txBody>
          <a:bodyPr anchorCtr="0" anchor="b" bIns="156750" lIns="313500" spcFirstLastPara="1" rIns="313500" wrap="square" tIns="1567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b="1"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2870180" y="873765"/>
            <a:ext cx="18402300" cy="1872996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92710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Char char="•"/>
              <a:defRPr sz="110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49300" lvl="2" marL="13716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Char char="•"/>
              <a:defRPr sz="8200"/>
            </a:lvl3pPr>
            <a:lvl4pPr indent="-666750" lvl="3" marL="18288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–"/>
              <a:defRPr sz="6900"/>
            </a:lvl4pPr>
            <a:lvl5pPr indent="-666750" lvl="4" marL="22860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»"/>
              <a:defRPr sz="6900"/>
            </a:lvl5pPr>
            <a:lvl6pPr indent="-666750" lvl="5" marL="27432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6pPr>
            <a:lvl7pPr indent="-666750" lvl="6" marL="32004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7pPr>
            <a:lvl8pPr indent="-666750" lvl="7" marL="3657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8pPr>
            <a:lvl9pPr indent="-666750" lvl="8" marL="41148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Char char="•"/>
              <a:defRPr sz="69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1645928" y="4592325"/>
            <a:ext cx="10829927" cy="1501140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indent="-228600" lvl="1" marL="91440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/>
            </a:lvl2pPr>
            <a:lvl3pPr indent="-228600" lvl="2" marL="137160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3pPr>
            <a:lvl4pPr indent="-228600" lvl="3" marL="18288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4pPr>
            <a:lvl5pPr indent="-228600" lvl="4" marL="22860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5pPr>
            <a:lvl6pPr indent="-228600" lvl="5" marL="27432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6pPr>
            <a:lvl7pPr indent="-228600" lvl="6" marL="32004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7pPr>
            <a:lvl8pPr indent="-228600" lvl="7" marL="3657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8pPr>
            <a:lvl9pPr indent="-228600" lvl="8" marL="41148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6452237" y="15361923"/>
            <a:ext cx="19751040" cy="1813561"/>
          </a:xfrm>
          <a:prstGeom prst="rect">
            <a:avLst/>
          </a:prstGeom>
          <a:noFill/>
          <a:ln>
            <a:noFill/>
          </a:ln>
        </p:spPr>
        <p:txBody>
          <a:bodyPr anchorCtr="0" anchor="b" bIns="156750" lIns="313500" spcFirstLastPara="1" rIns="313500" wrap="square" tIns="1567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b="1"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6452237" y="1960880"/>
            <a:ext cx="19751040" cy="1316736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6452237" y="17175484"/>
            <a:ext cx="19751040" cy="2575559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indent="-228600" lvl="1" marL="91440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/>
            </a:lvl2pPr>
            <a:lvl3pPr indent="-228600" lvl="2" marL="137160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3pPr>
            <a:lvl4pPr indent="-228600" lvl="3" marL="18288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4pPr>
            <a:lvl5pPr indent="-228600" lvl="4" marL="22860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5pPr>
            <a:lvl6pPr indent="-228600" lvl="5" marL="27432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6pPr>
            <a:lvl7pPr indent="-228600" lvl="6" marL="32004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7pPr>
            <a:lvl8pPr indent="-228600" lvl="7" marL="3657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8pPr>
            <a:lvl9pPr indent="-228600" lvl="8" marL="41148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Font typeface="Calibri"/>
              <a:buNone/>
              <a:defRPr b="0" i="0" sz="15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645920" y="5120645"/>
            <a:ext cx="29626560" cy="14483081"/>
          </a:xfrm>
          <a:prstGeom prst="rect">
            <a:avLst/>
          </a:prstGeom>
          <a:noFill/>
          <a:ln>
            <a:noFill/>
          </a:ln>
        </p:spPr>
        <p:txBody>
          <a:bodyPr anchorCtr="0" anchor="t" bIns="156750" lIns="313500" spcFirstLastPara="1" rIns="313500" wrap="square" tIns="156750">
            <a:normAutofit/>
          </a:bodyPr>
          <a:lstStyle>
            <a:lvl1pPr indent="-927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b="0" i="0" sz="1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38200" lvl="1" marL="9144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0" lvl="2" marL="13716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b="0" i="0" sz="8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66750" lvl="3" marL="18288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66750" lvl="4" marL="22860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66750" lvl="5" marL="27432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66750" lvl="6" marL="32004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66750" lvl="7" marL="36576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66750" lvl="8" marL="41148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16459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1247120" y="20340321"/>
            <a:ext cx="104241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3591520" y="20340321"/>
            <a:ext cx="768096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750" lIns="313500" spcFirstLastPara="1" rIns="313500" wrap="square" tIns="156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3.jpg"/><Relationship Id="rId21" Type="http://schemas.openxmlformats.org/officeDocument/2006/relationships/image" Target="../media/image20.png"/><Relationship Id="rId24" Type="http://schemas.openxmlformats.org/officeDocument/2006/relationships/image" Target="../media/image13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3.jpg"/><Relationship Id="rId26" Type="http://schemas.openxmlformats.org/officeDocument/2006/relationships/image" Target="../media/image14.png"/><Relationship Id="rId25" Type="http://schemas.openxmlformats.org/officeDocument/2006/relationships/image" Target="../media/image21.png"/><Relationship Id="rId28" Type="http://schemas.openxmlformats.org/officeDocument/2006/relationships/image" Target="../media/image19.png"/><Relationship Id="rId27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29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hyperlink" Target="mailto:donghyeon.ryu@nmt.edu" TargetMode="External"/><Relationship Id="rId11" Type="http://schemas.openxmlformats.org/officeDocument/2006/relationships/image" Target="../media/image18.png"/><Relationship Id="rId10" Type="http://schemas.openxmlformats.org/officeDocument/2006/relationships/image" Target="../media/image1.png"/><Relationship Id="rId13" Type="http://schemas.openxmlformats.org/officeDocument/2006/relationships/image" Target="../media/image5.png"/><Relationship Id="rId12" Type="http://schemas.openxmlformats.org/officeDocument/2006/relationships/image" Target="../media/image2.png"/><Relationship Id="rId15" Type="http://schemas.openxmlformats.org/officeDocument/2006/relationships/image" Target="../media/image8.png"/><Relationship Id="rId14" Type="http://schemas.openxmlformats.org/officeDocument/2006/relationships/image" Target="../media/image10.jpg"/><Relationship Id="rId17" Type="http://schemas.openxmlformats.org/officeDocument/2006/relationships/image" Target="../media/image17.png"/><Relationship Id="rId16" Type="http://schemas.openxmlformats.org/officeDocument/2006/relationships/image" Target="../media/image11.png"/><Relationship Id="rId19" Type="http://schemas.openxmlformats.org/officeDocument/2006/relationships/image" Target="../media/image12.png"/><Relationship Id="rId1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5676789" y="5551067"/>
            <a:ext cx="15526519" cy="2686225"/>
            <a:chOff x="15110325" y="6580800"/>
            <a:chExt cx="14178174" cy="2452950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15110325" y="6580800"/>
              <a:ext cx="14178174" cy="2452950"/>
              <a:chOff x="0" y="186275"/>
              <a:chExt cx="14178174" cy="2452950"/>
            </a:xfrm>
          </p:grpSpPr>
          <p:grpSp>
            <p:nvGrpSpPr>
              <p:cNvPr id="86" name="Google Shape;86;p1"/>
              <p:cNvGrpSpPr/>
              <p:nvPr/>
            </p:nvGrpSpPr>
            <p:grpSpPr>
              <a:xfrm>
                <a:off x="0" y="186275"/>
                <a:ext cx="14178174" cy="2452950"/>
                <a:chOff x="0" y="186275"/>
                <a:chExt cx="14178174" cy="2452950"/>
              </a:xfrm>
            </p:grpSpPr>
            <p:pic>
              <p:nvPicPr>
                <p:cNvPr id="87" name="Google Shape;87;p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4942"/>
                <a:stretch/>
              </p:blipFill>
              <p:spPr>
                <a:xfrm>
                  <a:off x="0" y="186275"/>
                  <a:ext cx="3589049" cy="2452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" name="Google Shape;88;p1"/>
                <p:cNvSpPr txBox="1"/>
                <p:nvPr/>
              </p:nvSpPr>
              <p:spPr>
                <a:xfrm>
                  <a:off x="1895152" y="385696"/>
                  <a:ext cx="9822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0% strain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89" name="Google Shape;89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7740" r="0" t="4942"/>
                <a:stretch/>
              </p:blipFill>
              <p:spPr>
                <a:xfrm>
                  <a:off x="2987249" y="186275"/>
                  <a:ext cx="3311315" cy="2452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0" name="Google Shape;90;p1"/>
                <p:cNvSpPr txBox="1"/>
                <p:nvPr/>
              </p:nvSpPr>
              <p:spPr>
                <a:xfrm>
                  <a:off x="3988596" y="376150"/>
                  <a:ext cx="16716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25% Strain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1" name="Google Shape;91;p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10063" r="0" t="5310"/>
                <a:stretch/>
              </p:blipFill>
              <p:spPr>
                <a:xfrm>
                  <a:off x="5813018" y="195807"/>
                  <a:ext cx="3227917" cy="24434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2" name="Google Shape;92;p1"/>
                <p:cNvSpPr txBox="1"/>
                <p:nvPr/>
              </p:nvSpPr>
              <p:spPr>
                <a:xfrm>
                  <a:off x="7043299" y="385696"/>
                  <a:ext cx="13629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50% strain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3" name="Google Shape;93;p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8950" r="0" t="5310"/>
                <a:stretch/>
              </p:blipFill>
              <p:spPr>
                <a:xfrm>
                  <a:off x="8573030" y="195807"/>
                  <a:ext cx="3267913" cy="24434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4" name="Google Shape;94;p1"/>
                <p:cNvSpPr txBox="1"/>
                <p:nvPr/>
              </p:nvSpPr>
              <p:spPr>
                <a:xfrm>
                  <a:off x="9485336" y="376175"/>
                  <a:ext cx="17736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75% Strain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5" name="Google Shape;95;p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10066" r="18693" t="5310"/>
                <a:stretch/>
              </p:blipFill>
              <p:spPr>
                <a:xfrm>
                  <a:off x="11370967" y="195807"/>
                  <a:ext cx="2556860" cy="24434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" name="Google Shape;96;p1"/>
                <p:cNvSpPr txBox="1"/>
                <p:nvPr/>
              </p:nvSpPr>
              <p:spPr>
                <a:xfrm>
                  <a:off x="12815274" y="376175"/>
                  <a:ext cx="13629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100% strain</a:t>
                  </a:r>
                  <a:endParaRPr b="0" i="0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7" name="Google Shape;97;p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96147" r="0" t="0"/>
                <a:stretch/>
              </p:blipFill>
              <p:spPr>
                <a:xfrm>
                  <a:off x="239730" y="225551"/>
                  <a:ext cx="138272" cy="22363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8" name="Google Shape;98;p1"/>
              <p:cNvSpPr txBox="1"/>
              <p:nvPr/>
            </p:nvSpPr>
            <p:spPr>
              <a:xfrm>
                <a:off x="1963613" y="1995100"/>
                <a:ext cx="4188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1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</a:t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"/>
              <p:cNvSpPr txBox="1"/>
              <p:nvPr/>
            </p:nvSpPr>
            <p:spPr>
              <a:xfrm>
                <a:off x="2091108" y="1505109"/>
                <a:ext cx="5310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r>
                  <a:rPr b="0" i="1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</a:t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"/>
              <p:cNvSpPr txBox="1"/>
              <p:nvPr/>
            </p:nvSpPr>
            <p:spPr>
              <a:xfrm>
                <a:off x="2152040" y="1198088"/>
                <a:ext cx="5310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r>
                  <a:rPr b="0" i="1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</a:t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"/>
              <p:cNvSpPr txBox="1"/>
              <p:nvPr/>
            </p:nvSpPr>
            <p:spPr>
              <a:xfrm>
                <a:off x="2018435" y="1754515"/>
                <a:ext cx="5310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b="0" i="1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</a:t>
                </a:r>
                <a:endParaRPr b="0" i="0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1"/>
            <p:cNvSpPr txBox="1"/>
            <p:nvPr/>
          </p:nvSpPr>
          <p:spPr>
            <a:xfrm>
              <a:off x="15132355" y="8542331"/>
              <a:ext cx="30000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d=1.58nm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26159510" y="8499837"/>
              <a:ext cx="30000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d=1.67nm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"/>
          <p:cNvSpPr/>
          <p:nvPr/>
        </p:nvSpPr>
        <p:spPr>
          <a:xfrm>
            <a:off x="14107900" y="16506000"/>
            <a:ext cx="7679400" cy="1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(a) Polarized UV results for spin-coated P3HT on PDMS. (b) Peak absorbance ratio (A0-0/A0-1) vs. strain. (c) Photograph of polarized UV-Vis setup with in-situ load frame.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0" y="2596448"/>
            <a:ext cx="32918400" cy="21242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2800" lIns="85575" spcFirstLastPara="1" rIns="85575" wrap="square" tIns="42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0" y="9854"/>
            <a:ext cx="32918400" cy="1936489"/>
          </a:xfrm>
          <a:prstGeom prst="rect">
            <a:avLst/>
          </a:prstGeom>
          <a:solidFill>
            <a:srgbClr val="0F2E66"/>
          </a:solidFill>
          <a:ln>
            <a:noFill/>
          </a:ln>
        </p:spPr>
        <p:txBody>
          <a:bodyPr anchorCtr="0" anchor="ctr" bIns="42800" lIns="85575" spcFirstLastPara="1" rIns="85575" wrap="square" tIns="42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0" y="4728968"/>
            <a:ext cx="32918400" cy="91432"/>
          </a:xfrm>
          <a:prstGeom prst="rect">
            <a:avLst/>
          </a:prstGeom>
          <a:solidFill>
            <a:srgbClr val="0F2E66"/>
          </a:solidFill>
          <a:ln>
            <a:noFill/>
          </a:ln>
        </p:spPr>
        <p:txBody>
          <a:bodyPr anchorCtr="0" anchor="ctr" bIns="42800" lIns="85575" spcFirstLastPara="1" rIns="85575" wrap="square" tIns="42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837176" y="2670700"/>
            <a:ext cx="252243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800" lIns="85575" spcFirstLastPara="1" rIns="85575" wrap="square" tIns="42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Adrian Salustri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1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Cason Jones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1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Carlos Neri-Soto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Jayden Hogue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1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Youngmin Lee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and Kyungtae Kim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3</a:t>
            </a:r>
            <a:r>
              <a:rPr b="1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, Donghyeon Ryu</a:t>
            </a:r>
            <a:r>
              <a:rPr b="1" baseline="30000" i="0" lang="en-US" sz="33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1*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baseline="30000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1</a:t>
            </a:r>
            <a:r>
              <a:rPr b="1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Mechanical Engineering, New Mexico Tech, Socorro, NM 87801 (*E-mail: </a:t>
            </a:r>
            <a:r>
              <a:rPr b="1" i="0" lang="en-US" sz="2400" u="sng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donghyeon.ryu@nmt.edu</a:t>
            </a:r>
            <a:r>
              <a:rPr b="1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baseline="30000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r>
              <a:rPr b="1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Chemical Engineering, New Mexico Tech, Socorro, NM 87801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baseline="30000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3</a:t>
            </a:r>
            <a:r>
              <a:rPr b="1" i="0" lang="en-US" sz="2400" u="none" cap="none" strike="noStrike">
                <a:solidFill>
                  <a:srgbClr val="0F2E66"/>
                </a:solidFill>
                <a:latin typeface="Book Antiqua"/>
                <a:ea typeface="Book Antiqua"/>
                <a:cs typeface="Book Antiqua"/>
                <a:sym typeface="Book Antiqua"/>
              </a:rPr>
              <a:t>MPA-CINT, Los Alamos National Lab, Los Alamos, NM 87545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4818197" y="1943340"/>
            <a:ext cx="22941122" cy="662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800" lIns="85575" spcFirstLastPara="1" rIns="85575" wrap="square" tIns="428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NEW  MEXICO  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4789374" y="92448"/>
            <a:ext cx="231921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800" lIns="85575" spcFirstLastPara="1" rIns="85575" wrap="square" tIns="42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BFBFBF"/>
                </a:solidFill>
                <a:latin typeface="Book Antiqua"/>
                <a:ea typeface="Book Antiqua"/>
                <a:cs typeface="Book Antiqua"/>
                <a:sym typeface="Book Antiqua"/>
              </a:rPr>
              <a:t>Characterization of Strain-induced Microstructure Changes in Poly(3-hexylthiophene) Mechano-optoelectronic Thin Films</a:t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3145566" y="21099164"/>
            <a:ext cx="7583394" cy="77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2800" lIns="85575" spcFirstLastPara="1" rIns="85575" wrap="square" tIns="42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Acknowledgements: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author thanks CINT User Program (LA-UR-23-30556), NASA EPSCoR CAN (grant #: 90NSSC23M0069 and 80NSSC17M0050), and NASA's Space Grant College and Fellowship Program for supporting this research.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ader.jpg" id="112" name="Google Shape;11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504243" y="21070622"/>
            <a:ext cx="4284295" cy="816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"/>
          <p:cNvGrpSpPr/>
          <p:nvPr/>
        </p:nvGrpSpPr>
        <p:grpSpPr>
          <a:xfrm rot="-5400000">
            <a:off x="6049852" y="12896435"/>
            <a:ext cx="16184880" cy="259492"/>
            <a:chOff x="-55782" y="8344123"/>
            <a:chExt cx="27432000" cy="3857075"/>
          </a:xfrm>
        </p:grpSpPr>
        <p:sp>
          <p:nvSpPr>
            <p:cNvPr id="114" name="Google Shape;114;p1"/>
            <p:cNvSpPr/>
            <p:nvPr/>
          </p:nvSpPr>
          <p:spPr>
            <a:xfrm>
              <a:off x="-55782" y="8344123"/>
              <a:ext cx="27432000" cy="2286000"/>
            </a:xfrm>
            <a:prstGeom prst="rect">
              <a:avLst/>
            </a:prstGeom>
            <a:solidFill>
              <a:srgbClr val="0F2E66"/>
            </a:solidFill>
            <a:ln>
              <a:noFill/>
            </a:ln>
          </p:spPr>
          <p:txBody>
            <a:bodyPr anchorCtr="0" anchor="ctr" bIns="42800" lIns="85575" spcFirstLastPara="1" rIns="85575" wrap="square" tIns="42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50"/>
                <a:buFont typeface="Arial"/>
                <a:buNone/>
              </a:pPr>
              <a:r>
                <a:t/>
              </a:r>
              <a:endParaRPr b="0" i="0" sz="4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-55782" y="10581005"/>
              <a:ext cx="27432000" cy="162019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2800" lIns="85575" spcFirstLastPara="1" rIns="85575" wrap="square" tIns="42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50"/>
                <a:buFont typeface="Arial"/>
                <a:buNone/>
              </a:pPr>
              <a:r>
                <a:t/>
              </a:r>
              <a:endParaRPr b="0" i="0" sz="4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"/>
          <p:cNvSpPr txBox="1"/>
          <p:nvPr/>
        </p:nvSpPr>
        <p:spPr>
          <a:xfrm>
            <a:off x="166136" y="4928579"/>
            <a:ext cx="129100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Research Objectives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14389043" y="4928579"/>
            <a:ext cx="1337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Nanostructure under Mechanical Deformation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40640" y="50884"/>
            <a:ext cx="4718304" cy="4718304"/>
            <a:chOff x="2368897" y="6359541"/>
            <a:chExt cx="4718304" cy="4718304"/>
          </a:xfrm>
        </p:grpSpPr>
        <p:sp>
          <p:nvSpPr>
            <p:cNvPr id="119" name="Google Shape;119;p1"/>
            <p:cNvSpPr/>
            <p:nvPr/>
          </p:nvSpPr>
          <p:spPr>
            <a:xfrm>
              <a:off x="2487769" y="6478413"/>
              <a:ext cx="4480560" cy="448056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50"/>
                <a:buFont typeface="Arial"/>
                <a:buNone/>
              </a:pPr>
              <a:r>
                <a:t/>
              </a:r>
              <a:endParaRPr b="0" i="0" sz="4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68897" y="6359541"/>
              <a:ext cx="4718304" cy="4718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"/>
          <p:cNvSpPr/>
          <p:nvPr/>
        </p:nvSpPr>
        <p:spPr>
          <a:xfrm>
            <a:off x="317753" y="5518530"/>
            <a:ext cx="134283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-427989" lvl="0" marL="4292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E66"/>
              </a:buClr>
              <a:buSzPts val="2400"/>
              <a:buFont typeface="Book Antiqua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nano-structures of conjugated polymers of mechano-optoelectronic (MO) thin films subjected to mechanical deformations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7989" lvl="0" marL="4292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F2E66"/>
              </a:buClr>
              <a:buSzPts val="2400"/>
              <a:buFont typeface="Book Antiqua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Uncover the process-structure relationship for the MO thin films fabricated using spin-coating and airbrushing techniques to achieve target 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7989" lvl="0" marL="4292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F2E66"/>
              </a:buClr>
              <a:buSzPts val="2400"/>
              <a:buFont typeface="Book Antiqua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 a scalable fabrication system for the MO thin films for health monitoring wearables.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32229" y="9667892"/>
            <a:ext cx="2999900" cy="3480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NTLogo-Vector.pdf" id="123" name="Google Shape;12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68000" y="17534"/>
            <a:ext cx="4718304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LLogo.tif" id="124" name="Google Shape;124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29" y="20965710"/>
            <a:ext cx="2040968" cy="979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Llogo_Blue.jpg" id="125" name="Google Shape;125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857885" y="21090012"/>
            <a:ext cx="2025708" cy="84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"/>
          <p:cNvSpPr/>
          <p:nvPr/>
        </p:nvSpPr>
        <p:spPr>
          <a:xfrm>
            <a:off x="11077125" y="21403975"/>
            <a:ext cx="15789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Y. Lee, A. Mongare, A. Plant, and D. Ryu, “Strain–Microstructure–Optoelectronic Inter-Relationship toward Engineering Mechano-Optoelectronic Conjugated Polymer Thin Films,” Polymers,  2021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4199571" y="4868505"/>
            <a:ext cx="182523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ASA_logo.svg.png" id="128" name="Google Shape;1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40195" y="21111262"/>
            <a:ext cx="985803" cy="8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14733000" y="8296000"/>
            <a:ext cx="17414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a) Preliminary small angle X-ray scattering (GISAXS) of air-bushed P3HT thin films on PDMS at different  tensile strains. Shows a (face-on)  lamellar structure with d=1.58nm. There is a reduction in anisotropy as the q* peak spreads into q</a:t>
            </a:r>
            <a:r>
              <a:rPr b="0" baseline="-2500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xy</a:t>
            </a:r>
            <a:r>
              <a:rPr b="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. b)The beam was incident parallel to the strain. direction.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166125" y="7799250"/>
            <a:ext cx="1399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Multifunctional composite thin-films for strain sensing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317751" y="8389200"/>
            <a:ext cx="93069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-427989" lvl="0" marL="4292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Conjugated polymers and nanoparticles dispersed in elastomers can demonstrate electronic and optical properties that strongly depend on mechanical strain.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7989" lvl="0" marL="42926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effects can be combined to create strain sensors with novel properties like self powering and large strains sensing.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166125" y="16118147"/>
            <a:ext cx="745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Microstructure of P3HT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189731" y="16761125"/>
            <a:ext cx="139911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Regioregular P3HT thin films can show lamellar structure via 𝛑-𝛑 stacking.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Charge transport is typically anisotropic, with better conductivity along the polymer backbone.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14412243" y="18096017"/>
            <a:ext cx="1337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2491" y="10730579"/>
            <a:ext cx="3560975" cy="3756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/>
          <p:nvPr/>
        </p:nvSpPr>
        <p:spPr>
          <a:xfrm>
            <a:off x="14631300" y="18818724"/>
            <a:ext cx="18252300" cy="22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Airbrushing of P3HT will be optimized with CFD simulation, as well as gantry.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GISAXS of sample strained perpendicularly to beam line will be tested (90deg rotation in XY plane) This should illuminate the possible anisotropy suggested by UV-vis.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LAMMPS simulations will be further developed to replicate lamellar structure and to yield quantitative data like mechanical moduli, crystallinity and work function.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22037" y="10631711"/>
            <a:ext cx="3739662" cy="389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489245" y="11560000"/>
            <a:ext cx="4718299" cy="3129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"/>
          <p:cNvGrpSpPr/>
          <p:nvPr/>
        </p:nvGrpSpPr>
        <p:grpSpPr>
          <a:xfrm>
            <a:off x="9967308" y="8548773"/>
            <a:ext cx="2999894" cy="2951729"/>
            <a:chOff x="10713200" y="9041475"/>
            <a:chExt cx="2578336" cy="2610994"/>
          </a:xfrm>
        </p:grpSpPr>
        <p:sp>
          <p:nvSpPr>
            <p:cNvPr id="140" name="Google Shape;140;p1"/>
            <p:cNvSpPr/>
            <p:nvPr/>
          </p:nvSpPr>
          <p:spPr>
            <a:xfrm>
              <a:off x="10713200" y="9041475"/>
              <a:ext cx="1285200" cy="1303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Mechano-optical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Mechanical strain effects optical absorption.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2006336" y="9041475"/>
              <a:ext cx="1285200" cy="1303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Mechanoluminescence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Mechanical Stress causes the emission of photons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0713200" y="10348969"/>
              <a:ext cx="1285200" cy="1303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Piezoresistance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Strain changes charge transport properties.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2006336" y="10348969"/>
              <a:ext cx="1285200" cy="1303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Piezoelectricity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Mechanical stress induces net electrical polarization 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"/>
          <p:cNvSpPr/>
          <p:nvPr/>
        </p:nvSpPr>
        <p:spPr>
          <a:xfrm>
            <a:off x="317750" y="14630150"/>
            <a:ext cx="129102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a) Schematic of a multifunctional strain sensor. ZnS:Cu nanoparticles dispersed in PDMS emit photons in response to strain, detected by a coincident P3HT:PCBM cell (whose efficiency increases under strain). PEDOT:PSS and EGaIn electrodes exhibit piezoresistivity, enhancing the sensor's sensitivity. (b) Image of the fabricated sensor during cyclic tensile testing. (c) Time series of P3HT:PCBM open-circuit voltage (Voc) at various dynamic strain frequencies.</a:t>
            </a:r>
            <a:endParaRPr b="0" i="0" sz="2000" u="none" cap="none" strike="noStrike">
              <a:solidFill>
                <a:srgbClr val="002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81325" y="17585925"/>
            <a:ext cx="840105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9875" y="17665425"/>
            <a:ext cx="5351196" cy="15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22789" y="19285800"/>
            <a:ext cx="3966585" cy="159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"/>
          <p:cNvGrpSpPr/>
          <p:nvPr/>
        </p:nvGrpSpPr>
        <p:grpSpPr>
          <a:xfrm>
            <a:off x="26942818" y="9228902"/>
            <a:ext cx="3407196" cy="4559126"/>
            <a:chOff x="29900144" y="5242964"/>
            <a:chExt cx="3224374" cy="4314494"/>
          </a:xfrm>
        </p:grpSpPr>
        <p:grpSp>
          <p:nvGrpSpPr>
            <p:cNvPr id="149" name="Google Shape;149;p1"/>
            <p:cNvGrpSpPr/>
            <p:nvPr/>
          </p:nvGrpSpPr>
          <p:grpSpPr>
            <a:xfrm>
              <a:off x="29900144" y="5242964"/>
              <a:ext cx="2501948" cy="3421184"/>
              <a:chOff x="5211334" y="9020796"/>
              <a:chExt cx="646248" cy="883684"/>
            </a:xfrm>
          </p:grpSpPr>
          <p:pic>
            <p:nvPicPr>
              <p:cNvPr descr="A small metal object with a rectangular object on top&#10;&#10;Description automatically generated" id="150" name="Google Shape;150;p1"/>
              <p:cNvPicPr preferRelativeResize="0"/>
              <p:nvPr/>
            </p:nvPicPr>
            <p:blipFill rotWithShape="1">
              <a:blip r:embed="rId22">
                <a:alphaModFix/>
              </a:blip>
              <a:srcRect b="8247" l="14667" r="74367" t="77088"/>
              <a:stretch/>
            </p:blipFill>
            <p:spPr>
              <a:xfrm flipH="1" rot="-5400000">
                <a:off x="5279672" y="9222322"/>
                <a:ext cx="540687" cy="5423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1" name="Google Shape;151;p1"/>
              <p:cNvCxnSpPr/>
              <p:nvPr/>
            </p:nvCxnSpPr>
            <p:spPr>
              <a:xfrm rot="10800000">
                <a:off x="5211334" y="9020796"/>
                <a:ext cx="267000" cy="522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52" name="Google Shape;152;p1"/>
              <p:cNvCxnSpPr/>
              <p:nvPr/>
            </p:nvCxnSpPr>
            <p:spPr>
              <a:xfrm>
                <a:off x="5352246" y="9381874"/>
                <a:ext cx="255300" cy="3399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153" name="Google Shape;153;p1"/>
              <p:cNvCxnSpPr/>
              <p:nvPr/>
            </p:nvCxnSpPr>
            <p:spPr>
              <a:xfrm>
                <a:off x="5477482" y="9539380"/>
                <a:ext cx="380100" cy="365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4" name="Google Shape;154;p1"/>
            <p:cNvSpPr txBox="1"/>
            <p:nvPr/>
          </p:nvSpPr>
          <p:spPr>
            <a:xfrm rot="3297122">
              <a:off x="29808693" y="7292581"/>
              <a:ext cx="1787163" cy="436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Strain Direction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 txBox="1"/>
            <p:nvPr/>
          </p:nvSpPr>
          <p:spPr>
            <a:xfrm rot="2700816">
              <a:off x="31444831" y="8552549"/>
              <a:ext cx="1787000" cy="436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Beamline</a:t>
              </a:r>
              <a:endParaRPr b="1" i="0" sz="18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"/>
          <p:cNvSpPr/>
          <p:nvPr/>
        </p:nvSpPr>
        <p:spPr>
          <a:xfrm>
            <a:off x="4522025" y="20501350"/>
            <a:ext cx="12910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75" spcFirstLastPara="1" rIns="89475" wrap="square" tIns="44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666"/>
                </a:solidFill>
                <a:latin typeface="Arial"/>
                <a:ea typeface="Arial"/>
                <a:cs typeface="Arial"/>
                <a:sym typeface="Arial"/>
              </a:rPr>
              <a:t>Schematics of P3HT Nanostructures (Lee, 2021)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672800" y="9255834"/>
            <a:ext cx="3030280" cy="503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685594" y="9288652"/>
            <a:ext cx="3407230" cy="5035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"/>
          <p:cNvGrpSpPr/>
          <p:nvPr/>
        </p:nvGrpSpPr>
        <p:grpSpPr>
          <a:xfrm>
            <a:off x="22012825" y="13255583"/>
            <a:ext cx="10665587" cy="5676479"/>
            <a:chOff x="22168225" y="13033821"/>
            <a:chExt cx="10665587" cy="5676479"/>
          </a:xfrm>
        </p:grpSpPr>
        <p:sp>
          <p:nvSpPr>
            <p:cNvPr id="160" name="Google Shape;160;p1"/>
            <p:cNvSpPr/>
            <p:nvPr/>
          </p:nvSpPr>
          <p:spPr>
            <a:xfrm>
              <a:off x="22548050" y="16891362"/>
              <a:ext cx="30000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725" lIns="89475" spcFirstLastPara="1" rIns="89475" wrap="square" tIns="44725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Initial Condition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25943350" y="16914725"/>
              <a:ext cx="30000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725" lIns="89475" spcFirstLastPara="1" rIns="89475" wrap="square" tIns="44725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Simulate at STP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29228625" y="16907018"/>
              <a:ext cx="30000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725" lIns="89475" spcFirstLastPara="1" rIns="89475" wrap="square" tIns="44725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Strain Bounding Box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2636225" y="17483600"/>
              <a:ext cx="9739500" cy="12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725" lIns="89475" spcFirstLastPara="1" rIns="89475" wrap="square" tIns="44725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Preliminary tensile testing results from molecular dynamics simulations in LAMMPS. A semicrystalline starting condition is simulated at STP for 10 ps, followed by straining the bounding box to ε</a:t>
              </a:r>
              <a:r>
                <a:rPr b="0" baseline="-2500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xx</a:t>
              </a:r>
              <a:r>
                <a:rPr b="0" i="0" lang="en-US" sz="2000" u="none" cap="none" strike="noStrike">
                  <a:solidFill>
                    <a:srgbClr val="002666"/>
                  </a:solidFill>
                  <a:latin typeface="Arial"/>
                  <a:ea typeface="Arial"/>
                  <a:cs typeface="Arial"/>
                  <a:sym typeface="Arial"/>
                </a:rPr>
                <a:t> = 10% over an additional 10 ps.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1"/>
            <p:cNvPicPr preferRelativeResize="0"/>
            <p:nvPr/>
          </p:nvPicPr>
          <p:blipFill rotWithShape="1">
            <a:blip r:embed="rId25">
              <a:alphaModFix/>
            </a:blip>
            <a:srcRect b="0" l="6681" r="0" t="0"/>
            <a:stretch/>
          </p:blipFill>
          <p:spPr>
            <a:xfrm>
              <a:off x="25784275" y="13033821"/>
              <a:ext cx="3595799" cy="384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"/>
            <p:cNvPicPr preferRelativeResize="0"/>
            <p:nvPr/>
          </p:nvPicPr>
          <p:blipFill rotWithShape="1">
            <a:blip r:embed="rId26">
              <a:alphaModFix/>
            </a:blip>
            <a:srcRect b="0" l="0" r="4779" t="0"/>
            <a:stretch/>
          </p:blipFill>
          <p:spPr>
            <a:xfrm>
              <a:off x="22168225" y="13058402"/>
              <a:ext cx="3560975" cy="3734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6" name="Google Shape;166;p1"/>
            <p:cNvCxnSpPr/>
            <p:nvPr/>
          </p:nvCxnSpPr>
          <p:spPr>
            <a:xfrm>
              <a:off x="25166425" y="17091914"/>
              <a:ext cx="1158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" name="Google Shape;167;p1"/>
            <p:cNvCxnSpPr/>
            <p:nvPr/>
          </p:nvCxnSpPr>
          <p:spPr>
            <a:xfrm>
              <a:off x="28444414" y="17127281"/>
              <a:ext cx="119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68" name="Google Shape;168;p1"/>
            <p:cNvPicPr preferRelativeResize="0"/>
            <p:nvPr/>
          </p:nvPicPr>
          <p:blipFill rotWithShape="1">
            <a:blip r:embed="rId27">
              <a:alphaModFix/>
            </a:blip>
            <a:srcRect b="0" l="6681" r="0" t="0"/>
            <a:stretch/>
          </p:blipFill>
          <p:spPr>
            <a:xfrm>
              <a:off x="29238013" y="13090658"/>
              <a:ext cx="3595799" cy="384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8254265" y="14330549"/>
            <a:ext cx="2363464" cy="19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138611" y="14314567"/>
            <a:ext cx="2363464" cy="190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2015-01-21T20:56:54Z</dcterms:created>
  <dc:creator>Donghyeon Ryu</dc:creator>
</cp:coreProperties>
</file>